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5"/>
  </p:notesMasterIdLst>
  <p:handoutMasterIdLst>
    <p:handoutMasterId r:id="rId16"/>
  </p:handoutMasterIdLst>
  <p:sldIdLst>
    <p:sldId id="3137" r:id="rId2"/>
    <p:sldId id="3138" r:id="rId3"/>
    <p:sldId id="3129" r:id="rId4"/>
    <p:sldId id="3090" r:id="rId5"/>
    <p:sldId id="3139" r:id="rId6"/>
    <p:sldId id="3096" r:id="rId7"/>
    <p:sldId id="3140" r:id="rId8"/>
    <p:sldId id="3144" r:id="rId9"/>
    <p:sldId id="3141" r:id="rId10"/>
    <p:sldId id="3092" r:id="rId11"/>
    <p:sldId id="3146" r:id="rId12"/>
    <p:sldId id="3147" r:id="rId13"/>
    <p:sldId id="3142" r:id="rId14"/>
  </p:sldIdLst>
  <p:sldSz cx="12858750" cy="723265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183ADB-B892-41DD-9BC3-1018FB829598}">
          <p14:sldIdLst>
            <p14:sldId id="3137"/>
            <p14:sldId id="3138"/>
            <p14:sldId id="3129"/>
            <p14:sldId id="3090"/>
            <p14:sldId id="3139"/>
            <p14:sldId id="3096"/>
            <p14:sldId id="3140"/>
            <p14:sldId id="3144"/>
            <p14:sldId id="3141"/>
            <p14:sldId id="3092"/>
            <p14:sldId id="3146"/>
            <p14:sldId id="3147"/>
          </p14:sldIdLst>
        </p14:section>
        <p14:section name="无标题节" id="{B4E76105-2C0E-401B-AE08-B42C3CD7BCCC}">
          <p14:sldIdLst>
            <p14:sldId id="31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1D5BB0"/>
    <a:srgbClr val="A78357"/>
    <a:srgbClr val="28C7D4"/>
    <a:srgbClr val="F94D4D"/>
    <a:srgbClr val="FEFEFE"/>
    <a:srgbClr val="FFFFFF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 autoAdjust="0"/>
    <p:restoredTop sz="92986" autoAdjust="0"/>
  </p:normalViewPr>
  <p:slideViewPr>
    <p:cSldViewPr>
      <p:cViewPr varScale="1">
        <p:scale>
          <a:sx n="76" d="100"/>
          <a:sy n="76" d="100"/>
        </p:scale>
        <p:origin x="-902" y="-91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F9A46E-DE01-4F2D-80E2-0CCD0F010697}" type="datetimeFigureOut">
              <a:rPr lang="zh-CN" altLang="en-US"/>
              <a:pPr>
                <a:defRPr/>
              </a:pPr>
              <a:t>2022-12-09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F3672C-3930-4796-AB8C-3C694B3CD1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08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A76996-D7AD-47CF-ABB5-3BA559F39B0A}" type="datetimeFigureOut">
              <a:rPr lang="zh-CN" altLang="en-US"/>
              <a:pPr>
                <a:defRPr/>
              </a:pPr>
              <a:t>2022-12-09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E3A59C-3F70-493C-BE76-9A5655C269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47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939CC50-7116-412F-B743-EE8E795EB1F2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F7D36D-4FC6-452C-9E8C-5DE523B40FCA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A923A9-E407-498F-8E0D-9F4355AF0107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62595D9-531D-4888-AD0D-9229579AE987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8C907-490F-4F80-B1F2-5B663566C543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61892B-C1F8-4D01-94D9-12B17559DBA0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EB36AD-B2F5-492F-B0EB-6479D30A4071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6E6E50-E629-4D14-8F86-4952E501E19C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01E925-0933-4B76-BBA8-B826192CB211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009508-82C0-497E-A862-EFB053BCDB45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E241A7-6899-441D-9CC5-5267FBB75692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23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6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5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84238" y="385763"/>
            <a:ext cx="110902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84238" y="1925638"/>
            <a:ext cx="11090275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7B1E57-3899-43A8-A2FE-EE0C24D6094F}" type="datetimeFigureOut">
              <a:rPr lang="zh-CN" altLang="en-US"/>
              <a:pPr>
                <a:defRPr/>
              </a:pPr>
              <a:t>2022-12-09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DD8844-0356-4111-A39D-0D357FB017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4066;&#25919;&#24037;&#31243;&#25237;&#36164;&#20272;&#31639;&#32534;&#21046;&#21150;&#27861;&#36153;&#29992;&#35745;&#31639;&#34920;&#65288;&#24314;&#26631;%5b2007%5d164%20&#21495;&#65289;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24066;&#25919;&#24037;&#31243;&#25237;&#36164;&#20272;&#31639;&#25351;&#26631;%20&#31532;&#21313;&#20876;%20&#22403;&#22334;&#22788;&#29702;&#24037;&#31243;.pdf" TargetMode="External"/><Relationship Id="rId3" Type="http://schemas.openxmlformats.org/officeDocument/2006/relationships/hyperlink" Target="&#24066;&#25919;&#24037;&#31243;&#25237;&#36164;&#20272;&#31639;&#25351;&#26631;%20&#31532;&#20108;&#20876;%20&#26725;&#26753;.pdf" TargetMode="External"/><Relationship Id="rId7" Type="http://schemas.openxmlformats.org/officeDocument/2006/relationships/hyperlink" Target="&#24066;&#25919;&#24037;&#31243;&#25237;&#36164;&#20272;&#31639;&#25351;&#26631;%20&#31532;&#20061;&#20876;%20&#36335;&#28783;&#24037;&#31243;.pdf" TargetMode="External"/><Relationship Id="rId2" Type="http://schemas.openxmlformats.org/officeDocument/2006/relationships/hyperlink" Target="&#24066;&#25919;&#24037;&#31243;&#25237;&#36164;&#20272;&#31639;&#25351;&#26631;%20&#31532;&#19968;&#20876;%20&#36947;&#36335;&#24037;&#31243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24066;&#25919;&#24037;&#31243;&#25237;&#36164;&#20272;&#31639;&#25351;&#26631;%20&#31532;&#20843;&#20876;%20&#38598;&#20013;&#20379;&#28909;&#28909;&#21147;&#32593;&#24037;&#31243;.pdf" TargetMode="External"/><Relationship Id="rId5" Type="http://schemas.openxmlformats.org/officeDocument/2006/relationships/hyperlink" Target="&#24066;&#25919;&#24037;&#31243;&#25237;&#36164;&#20272;&#31639;&#25351;&#26631;%20&#31532;&#22235;&#20876;%20&#25490;&#27700;&#24037;&#31243;.pdf" TargetMode="External"/><Relationship Id="rId4" Type="http://schemas.openxmlformats.org/officeDocument/2006/relationships/hyperlink" Target="&#24066;&#25919;&#24037;&#31243;&#25237;&#36164;&#20272;&#31639;&#25351;&#26631;%20&#31532;&#19977;&#20876;%20&#32473;&#27700;&#24037;&#31243;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4663" y="3584575"/>
            <a:ext cx="6910387" cy="1471613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苏爱平</a:t>
            </a:r>
            <a:endParaRPr lang="en-US" altLang="zh-CN" sz="20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2022</a:t>
            </a:r>
            <a:r>
              <a:rPr lang="zh-CN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</a:t>
            </a:r>
            <a:r>
              <a:rPr lang="zh-CN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33350" y="2536825"/>
            <a:ext cx="75914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6600" b="1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投资估算编制方法</a:t>
            </a:r>
            <a:endParaRPr lang="zh-CN" altLang="en-US" sz="6600" b="1" cap="all" dirty="0"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71"/>
          <p:cNvSpPr txBox="1"/>
          <p:nvPr/>
        </p:nvSpPr>
        <p:spPr>
          <a:xfrm>
            <a:off x="2612951" y="1672109"/>
            <a:ext cx="7560840" cy="966328"/>
          </a:xfrm>
          <a:prstGeom prst="rect">
            <a:avLst/>
          </a:prstGeom>
          <a:noFill/>
        </p:spPr>
        <p:txBody>
          <a:bodyPr wrap="square" lIns="96431" tIns="48215" rIns="96431" bIns="48215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3" action="ppaction://hlinkfile"/>
              </a:rPr>
              <a:t>市政工程投资估算编制办法费用计算表（建标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3" action="ppaction://hlinkfile"/>
              </a:rPr>
              <a:t>[2007]164 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3" action="ppaction://hlinkfile"/>
              </a:rPr>
              <a:t>号）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3" action="ppaction://hlinkfile"/>
              </a:rPr>
              <a:t>.</a:t>
            </a:r>
            <a:r>
              <a:rPr lang="en-US" altLang="zh-CN" sz="2000" dirty="0" err="1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3" action="ppaction://hlinkfile"/>
              </a:rPr>
              <a:t>xlsx</a:t>
            </a:r>
            <a:endParaRPr lang="en-GB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占位符 3"/>
          <p:cNvSpPr txBox="1">
            <a:spLocks/>
          </p:cNvSpPr>
          <p:nvPr/>
        </p:nvSpPr>
        <p:spPr>
          <a:xfrm>
            <a:off x="828675" y="273050"/>
            <a:ext cx="2981325" cy="557213"/>
          </a:xfrm>
          <a:prstGeom prst="rect">
            <a:avLst/>
          </a:prstGeom>
        </p:spPr>
        <p:txBody>
          <a:bodyPr anchor="ctr"/>
          <a:lstStyle>
            <a:lvl1pPr marL="0" indent="0" algn="l" defTabSz="964326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178425"/>
            <a:ext cx="12858750" cy="205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0" y="952500"/>
            <a:ext cx="12896850" cy="4244975"/>
          </a:xfrm>
          <a:custGeom>
            <a:avLst/>
            <a:gdLst>
              <a:gd name="T0" fmla="*/ 5369626 w 12896850"/>
              <a:gd name="T1" fmla="*/ 1 h 5186234"/>
              <a:gd name="T2" fmla="*/ 5690542 w 12896850"/>
              <a:gd name="T3" fmla="*/ 48577 h 5186234"/>
              <a:gd name="T4" fmla="*/ 5977075 w 12896850"/>
              <a:gd name="T5" fmla="*/ 194306 h 5186234"/>
              <a:gd name="T6" fmla="*/ 6197706 w 12896850"/>
              <a:gd name="T7" fmla="*/ 420043 h 5186234"/>
              <a:gd name="T8" fmla="*/ 6343838 w 12896850"/>
              <a:gd name="T9" fmla="*/ 700071 h 5186234"/>
              <a:gd name="T10" fmla="*/ 6392548 w 12896850"/>
              <a:gd name="T11" fmla="*/ 1025818 h 5186234"/>
              <a:gd name="T12" fmla="*/ 4283666 w 12896850"/>
              <a:gd name="T13" fmla="*/ 5186234 h 5186234"/>
              <a:gd name="T14" fmla="*/ 3957019 w 12896850"/>
              <a:gd name="T15" fmla="*/ 5131943 h 5186234"/>
              <a:gd name="T16" fmla="*/ 3676216 w 12896850"/>
              <a:gd name="T17" fmla="*/ 4986214 h 5186234"/>
              <a:gd name="T18" fmla="*/ 3452720 w 12896850"/>
              <a:gd name="T19" fmla="*/ 4766192 h 5186234"/>
              <a:gd name="T20" fmla="*/ 3303724 w 12896850"/>
              <a:gd name="T21" fmla="*/ 4486164 h 5186234"/>
              <a:gd name="T22" fmla="*/ 3252148 w 12896850"/>
              <a:gd name="T23" fmla="*/ 4160417 h 5186234"/>
              <a:gd name="T24" fmla="*/ 7530086 w 12896850"/>
              <a:gd name="T25" fmla="*/ 1 h 5186234"/>
              <a:gd name="T26" fmla="*/ 9644699 w 12896850"/>
              <a:gd name="T27" fmla="*/ 4160417 h 5186234"/>
              <a:gd name="T28" fmla="*/ 9595988 w 12896850"/>
              <a:gd name="T29" fmla="*/ 4486164 h 5186234"/>
              <a:gd name="T30" fmla="*/ 9449856 w 12896850"/>
              <a:gd name="T31" fmla="*/ 4766192 h 5186234"/>
              <a:gd name="T32" fmla="*/ 9223496 w 12896850"/>
              <a:gd name="T33" fmla="*/ 4986214 h 5186234"/>
              <a:gd name="T34" fmla="*/ 8942693 w 12896850"/>
              <a:gd name="T35" fmla="*/ 5131943 h 5186234"/>
              <a:gd name="T36" fmla="*/ 8618911 w 12896850"/>
              <a:gd name="T37" fmla="*/ 5186234 h 5186234"/>
              <a:gd name="T38" fmla="*/ 6504298 w 12896850"/>
              <a:gd name="T39" fmla="*/ 1025818 h 5186234"/>
              <a:gd name="T40" fmla="*/ 6553009 w 12896850"/>
              <a:gd name="T41" fmla="*/ 700071 h 5186234"/>
              <a:gd name="T42" fmla="*/ 6699141 w 12896850"/>
              <a:gd name="T43" fmla="*/ 420043 h 5186234"/>
              <a:gd name="T44" fmla="*/ 6925502 w 12896850"/>
              <a:gd name="T45" fmla="*/ 194306 h 5186234"/>
              <a:gd name="T46" fmla="*/ 7206304 w 12896850"/>
              <a:gd name="T47" fmla="*/ 48577 h 5186234"/>
              <a:gd name="T48" fmla="*/ 7530086 w 12896850"/>
              <a:gd name="T49" fmla="*/ 1 h 5186234"/>
              <a:gd name="T50" fmla="*/ 11865331 w 12896850"/>
              <a:gd name="T51" fmla="*/ 1 h 5186234"/>
              <a:gd name="T52" fmla="*/ 12191979 w 12896850"/>
              <a:gd name="T53" fmla="*/ 48577 h 5186234"/>
              <a:gd name="T54" fmla="*/ 12475646 w 12896850"/>
              <a:gd name="T55" fmla="*/ 194306 h 5186234"/>
              <a:gd name="T56" fmla="*/ 12696277 w 12896850"/>
              <a:gd name="T57" fmla="*/ 420043 h 5186234"/>
              <a:gd name="T58" fmla="*/ 12842409 w 12896850"/>
              <a:gd name="T59" fmla="*/ 700071 h 5186234"/>
              <a:gd name="T60" fmla="*/ 12896850 w 12896850"/>
              <a:gd name="T61" fmla="*/ 1022961 h 5186234"/>
              <a:gd name="T62" fmla="*/ 10779371 w 12896850"/>
              <a:gd name="T63" fmla="*/ 5186234 h 5186234"/>
              <a:gd name="T64" fmla="*/ 10452724 w 12896850"/>
              <a:gd name="T65" fmla="*/ 5131943 h 5186234"/>
              <a:gd name="T66" fmla="*/ 10171921 w 12896850"/>
              <a:gd name="T67" fmla="*/ 4986214 h 5186234"/>
              <a:gd name="T68" fmla="*/ 9951291 w 12896850"/>
              <a:gd name="T69" fmla="*/ 4766192 h 5186234"/>
              <a:gd name="T70" fmla="*/ 9805159 w 12896850"/>
              <a:gd name="T71" fmla="*/ 4486164 h 5186234"/>
              <a:gd name="T72" fmla="*/ 9750718 w 12896850"/>
              <a:gd name="T73" fmla="*/ 4160417 h 5186234"/>
              <a:gd name="T74" fmla="*/ 1031519 w 12896850"/>
              <a:gd name="T75" fmla="*/ 0 h 5186234"/>
              <a:gd name="T76" fmla="*/ 3146133 w 12896850"/>
              <a:gd name="T77" fmla="*/ 4160417 h 5186234"/>
              <a:gd name="T78" fmla="*/ 3097422 w 12896850"/>
              <a:gd name="T79" fmla="*/ 4486164 h 5186234"/>
              <a:gd name="T80" fmla="*/ 2945560 w 12896850"/>
              <a:gd name="T81" fmla="*/ 4766192 h 5186234"/>
              <a:gd name="T82" fmla="*/ 2724929 w 12896850"/>
              <a:gd name="T83" fmla="*/ 4986214 h 5186234"/>
              <a:gd name="T84" fmla="*/ 2444127 w 12896850"/>
              <a:gd name="T85" fmla="*/ 5131943 h 5186234"/>
              <a:gd name="T86" fmla="*/ 2117479 w 12896850"/>
              <a:gd name="T87" fmla="*/ 5186234 h 5186234"/>
              <a:gd name="T88" fmla="*/ 0 w 12896850"/>
              <a:gd name="T89" fmla="*/ 1025817 h 5186234"/>
              <a:gd name="T90" fmla="*/ 57307 w 12896850"/>
              <a:gd name="T91" fmla="*/ 700070 h 5186234"/>
              <a:gd name="T92" fmla="*/ 203439 w 12896850"/>
              <a:gd name="T93" fmla="*/ 420042 h 5186234"/>
              <a:gd name="T94" fmla="*/ 424069 w 12896850"/>
              <a:gd name="T95" fmla="*/ 194305 h 5186234"/>
              <a:gd name="T96" fmla="*/ 710602 w 12896850"/>
              <a:gd name="T97" fmla="*/ 48577 h 5186234"/>
              <a:gd name="T98" fmla="*/ 1031519 w 12896850"/>
              <a:gd name="T99" fmla="*/ 0 h 518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lnTo>
                  <a:pt x="3252148" y="1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lnTo>
                  <a:pt x="7530086" y="1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lnTo>
                  <a:pt x="9750718" y="1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lnTo>
                  <a:pt x="1031519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8580" tIns="64290" rIns="128580" bIns="64290"/>
          <a:lstStyle/>
          <a:p>
            <a:endParaRPr lang="zh-CN" altLang="en-US"/>
          </a:p>
        </p:txBody>
      </p:sp>
      <p:sp>
        <p:nvSpPr>
          <p:cNvPr id="7" name="文本占位符 3"/>
          <p:cNvSpPr txBox="1">
            <a:spLocks/>
          </p:cNvSpPr>
          <p:nvPr/>
        </p:nvSpPr>
        <p:spPr>
          <a:xfrm>
            <a:off x="828675" y="273050"/>
            <a:ext cx="2981325" cy="557213"/>
          </a:xfrm>
          <a:prstGeom prst="rect">
            <a:avLst/>
          </a:prstGeom>
        </p:spPr>
        <p:txBody>
          <a:bodyPr anchor="ctr"/>
          <a:lstStyle>
            <a:lvl1pPr marL="0" indent="0" algn="l" defTabSz="964326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点击添加相关标题文字</a:t>
            </a: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633788" y="1895475"/>
            <a:ext cx="4618037" cy="3644900"/>
            <a:chOff x="3633957" y="1894978"/>
            <a:chExt cx="4618021" cy="3645205"/>
          </a:xfrm>
        </p:grpSpPr>
        <p:sp>
          <p:nvSpPr>
            <p:cNvPr id="9" name="菱形 8"/>
            <p:cNvSpPr/>
            <p:nvPr/>
          </p:nvSpPr>
          <p:spPr>
            <a:xfrm>
              <a:off x="4119730" y="1894978"/>
              <a:ext cx="3646474" cy="3645205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菱形 9"/>
            <p:cNvSpPr/>
            <p:nvPr/>
          </p:nvSpPr>
          <p:spPr>
            <a:xfrm>
              <a:off x="3633957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4643604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4784890" y="2560197"/>
              <a:ext cx="2316155" cy="2314769"/>
            </a:xfrm>
            <a:prstGeom prst="diamond">
              <a:avLst/>
            </a:prstGeom>
            <a:solidFill>
              <a:srgbClr val="00602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8451" y="2938053"/>
              <a:ext cx="1081083" cy="1043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187" spc="844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05</a:t>
              </a:r>
              <a:endParaRPr lang="zh-CN" altLang="en-US" sz="6187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14" name="文字1"/>
            <p:cNvSpPr txBox="1"/>
            <p:nvPr/>
          </p:nvSpPr>
          <p:spPr>
            <a:xfrm>
              <a:off x="4611951" y="3814427"/>
              <a:ext cx="2954645" cy="3693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市政工程投资估算指标体系</a:t>
              </a:r>
              <a:endPara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1656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-18327" y="0"/>
            <a:ext cx="128770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hlinkClick r:id="rId2" action="ppaction://hlinkfile"/>
              </a:rPr>
              <a:t>市政</a:t>
            </a:r>
            <a:r>
              <a:rPr lang="zh-CN" altLang="en-US" sz="3200" dirty="0">
                <a:hlinkClick r:id="rId2" action="ppaction://hlinkfile"/>
              </a:rPr>
              <a:t>工程投资估算指标 第一册 道路</a:t>
            </a:r>
            <a:r>
              <a:rPr lang="zh-CN" altLang="en-US" sz="3200" dirty="0" smtClean="0">
                <a:hlinkClick r:id="rId2" action="ppaction://hlinkfile"/>
              </a:rPr>
              <a:t>工程</a:t>
            </a:r>
            <a:endParaRPr lang="zh-CN" altLang="en-US" sz="3200" dirty="0"/>
          </a:p>
          <a:p>
            <a:r>
              <a:rPr lang="zh-CN" altLang="en-US" sz="3200" dirty="0">
                <a:hlinkClick r:id="rId3" action="ppaction://hlinkfile"/>
              </a:rPr>
              <a:t>市政工程投资估算指标 第二册 桥梁</a:t>
            </a:r>
            <a:endParaRPr lang="zh-CN" altLang="en-US" sz="3200" dirty="0"/>
          </a:p>
          <a:p>
            <a:r>
              <a:rPr lang="zh-CN" altLang="en-US" sz="3200" dirty="0">
                <a:hlinkClick r:id="rId4" action="ppaction://hlinkfile"/>
              </a:rPr>
              <a:t>市政工程投资估算指标 第三册 给水工程</a:t>
            </a:r>
            <a:endParaRPr lang="en-US" altLang="zh-CN" sz="3200" dirty="0"/>
          </a:p>
          <a:p>
            <a:r>
              <a:rPr lang="zh-CN" altLang="en-US" sz="3200" dirty="0">
                <a:hlinkClick r:id="rId5" action="ppaction://hlinkfile"/>
              </a:rPr>
              <a:t>市政工程投资估算指标 第四册 排水工程</a:t>
            </a:r>
            <a:endParaRPr lang="zh-CN" altLang="en-US" sz="3200" dirty="0"/>
          </a:p>
          <a:p>
            <a:r>
              <a:rPr lang="zh-CN" altLang="en-US" sz="3200" dirty="0"/>
              <a:t>市政工程投资估算指标 第五册 防洪堤防工程</a:t>
            </a:r>
            <a:endParaRPr lang="en-US" altLang="zh-CN" sz="3200" dirty="0" smtClean="0"/>
          </a:p>
          <a:p>
            <a:r>
              <a:rPr lang="zh-CN" altLang="en-US" sz="3200" dirty="0"/>
              <a:t>市政工程投资估算指标 第六册 </a:t>
            </a:r>
            <a:r>
              <a:rPr lang="zh-CN" altLang="en-US" sz="3200" dirty="0" smtClean="0"/>
              <a:t>隧道工程</a:t>
            </a:r>
            <a:endParaRPr lang="en-US" altLang="zh-CN" sz="3200" dirty="0" smtClean="0"/>
          </a:p>
          <a:p>
            <a:r>
              <a:rPr lang="zh-CN" altLang="en-US" sz="3200" dirty="0"/>
              <a:t>市政工程投资估算指标 第七册 燃气工程</a:t>
            </a:r>
            <a:endParaRPr lang="en-US" altLang="zh-CN" sz="3200" dirty="0"/>
          </a:p>
          <a:p>
            <a:r>
              <a:rPr lang="zh-CN" altLang="en-US" sz="3200" dirty="0">
                <a:hlinkClick r:id="rId6" action="ppaction://hlinkfile"/>
              </a:rPr>
              <a:t>市政工程投资估算指标 第八册 集中供热热力网工程</a:t>
            </a:r>
            <a:endParaRPr lang="en-US" altLang="zh-CN" sz="3200" dirty="0" smtClean="0"/>
          </a:p>
          <a:p>
            <a:r>
              <a:rPr lang="zh-CN" altLang="en-US" sz="3200" dirty="0">
                <a:hlinkClick r:id="rId7" action="ppaction://hlinkfile"/>
              </a:rPr>
              <a:t>市政工程投资估算指标 第九册 路灯工程</a:t>
            </a:r>
            <a:endParaRPr lang="en-US" altLang="zh-CN" sz="3200" dirty="0"/>
          </a:p>
          <a:p>
            <a:r>
              <a:rPr lang="zh-CN" altLang="en-US" sz="3200" dirty="0" smtClean="0">
                <a:hlinkClick r:id="rId8" action="ppaction://hlinkfile"/>
              </a:rPr>
              <a:t>市政工程投资估算指标 第十册 垃圾处理工程</a:t>
            </a:r>
            <a:r>
              <a:rPr lang="en-US" altLang="zh-CN" sz="3200" dirty="0" smtClean="0">
                <a:hlinkClick r:id="rId8" action="ppaction://hlinkfile"/>
              </a:rPr>
              <a:t>.pdf</a:t>
            </a:r>
            <a:endParaRPr lang="en-US" altLang="zh-CN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8275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/>
            </a:extLst>
          </p:cNvPr>
          <p:cNvSpPr/>
          <p:nvPr/>
        </p:nvSpPr>
        <p:spPr>
          <a:xfrm>
            <a:off x="474663" y="3584575"/>
            <a:ext cx="6910387" cy="361950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>
              <a:gradFill>
                <a:gsLst>
                  <a:gs pos="0">
                    <a:srgbClr val="FD6753"/>
                  </a:gs>
                  <a:gs pos="34000">
                    <a:srgbClr val="91E3DE"/>
                  </a:gs>
                  <a:gs pos="69000">
                    <a:srgbClr val="FCCB43"/>
                  </a:gs>
                  <a:gs pos="100000">
                    <a:srgbClr val="92D050"/>
                  </a:gs>
                </a:gsLst>
                <a:lin ang="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524000" y="3595688"/>
            <a:ext cx="554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472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Everybody is responsible for protecting the ecological</a:t>
            </a:r>
          </a:p>
        </p:txBody>
      </p:sp>
      <p:sp>
        <p:nvSpPr>
          <p:cNvPr id="12" name="Text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3350" y="2536825"/>
            <a:ext cx="75914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6600" b="1" cap="all" dirty="0" smtClean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谢谢大家</a:t>
            </a:r>
            <a:endParaRPr lang="zh-CN" altLang="en-US" sz="6600" b="1" cap="all" dirty="0">
              <a:solidFill>
                <a:srgbClr val="FF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55563" y="-22225"/>
            <a:ext cx="12858751" cy="72437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860425" y="604838"/>
            <a:ext cx="31734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45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  <a:sym typeface="+mn-lt"/>
              </a:rPr>
              <a:t>目录</a:t>
            </a:r>
            <a:r>
              <a:rPr lang="en-US" altLang="zh-CN" sz="4500">
                <a:solidFill>
                  <a:schemeClr val="bg1"/>
                </a:solidFill>
                <a:ea typeface="微软雅黑" pitchFamily="34" charset="-122"/>
                <a:cs typeface="宋体" pitchFamily="2" charset="-122"/>
                <a:sym typeface="+mn-lt"/>
              </a:rPr>
              <a:t>/</a:t>
            </a:r>
            <a:r>
              <a:rPr lang="en-US" altLang="zh-CN" sz="2500">
                <a:solidFill>
                  <a:schemeClr val="bg1"/>
                </a:solidFill>
                <a:ea typeface="微软雅黑" pitchFamily="34" charset="-122"/>
                <a:cs typeface="宋体" pitchFamily="2" charset="-122"/>
                <a:sym typeface="+mn-lt"/>
              </a:rPr>
              <a:t>Contents</a:t>
            </a:r>
            <a:endParaRPr lang="en-GB" altLang="zh-CN" sz="2500">
              <a:solidFill>
                <a:schemeClr val="bg1"/>
              </a:solidFill>
              <a:ea typeface="微软雅黑" pitchFamily="34" charset="-122"/>
              <a:cs typeface="宋体" pitchFamily="2" charset="-122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9813" y="1490663"/>
            <a:ext cx="1075531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290888" y="2397125"/>
            <a:ext cx="1257300" cy="696913"/>
            <a:chOff x="2215144" y="927951"/>
            <a:chExt cx="1244730" cy="910317"/>
          </a:xfrm>
        </p:grpSpPr>
        <p:sp>
          <p:nvSpPr>
            <p:cNvPr id="11" name="平行四边形 10"/>
            <p:cNvSpPr/>
            <p:nvPr/>
          </p:nvSpPr>
          <p:spPr>
            <a:xfrm>
              <a:off x="2215144" y="981865"/>
              <a:ext cx="1120571" cy="843961"/>
            </a:xfrm>
            <a:prstGeom prst="parallelogram">
              <a:avLst>
                <a:gd name="adj" fmla="val 4820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2392738" y="927951"/>
              <a:ext cx="1067136" cy="9103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3290888" y="3351213"/>
            <a:ext cx="1257300" cy="709612"/>
            <a:chOff x="2215144" y="1952311"/>
            <a:chExt cx="1244730" cy="924318"/>
          </a:xfrm>
        </p:grpSpPr>
        <p:sp>
          <p:nvSpPr>
            <p:cNvPr id="16" name="平行四边形 15"/>
            <p:cNvSpPr/>
            <p:nvPr/>
          </p:nvSpPr>
          <p:spPr>
            <a:xfrm>
              <a:off x="2215144" y="2032956"/>
              <a:ext cx="1120571" cy="843673"/>
            </a:xfrm>
            <a:prstGeom prst="parallelogram">
              <a:avLst>
                <a:gd name="adj" fmla="val 4820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17" name="文本框 10"/>
            <p:cNvSpPr txBox="1"/>
            <p:nvPr/>
          </p:nvSpPr>
          <p:spPr>
            <a:xfrm>
              <a:off x="2392738" y="1952311"/>
              <a:ext cx="1067136" cy="909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3290888" y="4338638"/>
            <a:ext cx="1257300" cy="698500"/>
            <a:chOff x="2215144" y="3018135"/>
            <a:chExt cx="1244730" cy="910318"/>
          </a:xfrm>
        </p:grpSpPr>
        <p:sp>
          <p:nvSpPr>
            <p:cNvPr id="19" name="平行四边形 18"/>
            <p:cNvSpPr/>
            <p:nvPr/>
          </p:nvSpPr>
          <p:spPr>
            <a:xfrm>
              <a:off x="2215144" y="3084340"/>
              <a:ext cx="1120571" cy="844113"/>
            </a:xfrm>
            <a:prstGeom prst="parallelogram">
              <a:avLst>
                <a:gd name="adj" fmla="val 4820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2392738" y="3018135"/>
              <a:ext cx="1067136" cy="910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3290888" y="5299075"/>
            <a:ext cx="1257300" cy="714375"/>
            <a:chOff x="2215144" y="4047038"/>
            <a:chExt cx="1244730" cy="931601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4136058"/>
              <a:ext cx="1120571" cy="842581"/>
            </a:xfrm>
            <a:prstGeom prst="parallelogram">
              <a:avLst>
                <a:gd name="adj" fmla="val 4820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392738" y="4047038"/>
              <a:ext cx="1067136" cy="910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4246563" y="2414588"/>
            <a:ext cx="6646862" cy="646112"/>
            <a:chOff x="4315150" y="953426"/>
            <a:chExt cx="3959881" cy="540057"/>
          </a:xfrm>
        </p:grpSpPr>
        <p:sp>
          <p:nvSpPr>
            <p:cNvPr id="25" name="矩形 24"/>
            <p:cNvSpPr/>
            <p:nvPr/>
          </p:nvSpPr>
          <p:spPr>
            <a:xfrm>
              <a:off x="4840990" y="1035695"/>
              <a:ext cx="3434041" cy="387461"/>
            </a:xfrm>
            <a:prstGeom prst="rect">
              <a:avLst/>
            </a:prstGeom>
            <a:ln w="15875">
              <a:noFill/>
            </a:ln>
          </p:spPr>
          <p:txBody>
            <a:bodyPr lIns="96423" tIns="48212" rIns="96423" bIns="4821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编制办法及编制规程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953426"/>
              <a:ext cx="3856794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246563" y="3390900"/>
            <a:ext cx="6440487" cy="646113"/>
            <a:chOff x="4315150" y="1647579"/>
            <a:chExt cx="3857250" cy="540057"/>
          </a:xfrm>
        </p:grpSpPr>
        <p:sp>
          <p:nvSpPr>
            <p:cNvPr id="28" name="矩形 27"/>
            <p:cNvSpPr/>
            <p:nvPr/>
          </p:nvSpPr>
          <p:spPr>
            <a:xfrm>
              <a:off x="4758206" y="1729848"/>
              <a:ext cx="3236401" cy="428596"/>
            </a:xfrm>
            <a:prstGeom prst="rect">
              <a:avLst/>
            </a:prstGeom>
            <a:ln w="15875">
              <a:noFill/>
            </a:ln>
          </p:spPr>
          <p:txBody>
            <a:bodyPr lIns="96423" tIns="48212" rIns="96423" bIns="4821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市政工程投资估算编制办法（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建标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[2007]164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号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4246563" y="4192588"/>
            <a:ext cx="7654925" cy="820737"/>
            <a:chOff x="4315150" y="2341731"/>
            <a:chExt cx="4580652" cy="540057"/>
          </a:xfrm>
        </p:grpSpPr>
        <p:sp>
          <p:nvSpPr>
            <p:cNvPr id="31" name="矩形 30"/>
            <p:cNvSpPr/>
            <p:nvPr/>
          </p:nvSpPr>
          <p:spPr>
            <a:xfrm>
              <a:off x="4771125" y="2424254"/>
              <a:ext cx="4124677" cy="337406"/>
            </a:xfrm>
            <a:prstGeom prst="rect">
              <a:avLst/>
            </a:prstGeom>
            <a:ln w="15875">
              <a:noFill/>
            </a:ln>
          </p:spPr>
          <p:txBody>
            <a:bodyPr lIns="96423" tIns="48212" rIns="96423" bIns="4821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建设项目投资估算编审规程（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CECA GC1-2015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4315150" y="2341731"/>
              <a:ext cx="3856791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4246563" y="5200650"/>
            <a:ext cx="7548562" cy="739775"/>
            <a:chOff x="4315150" y="3035884"/>
            <a:chExt cx="4496769" cy="540057"/>
          </a:xfrm>
        </p:grpSpPr>
        <p:sp>
          <p:nvSpPr>
            <p:cNvPr id="34" name="矩形 33"/>
            <p:cNvSpPr/>
            <p:nvPr/>
          </p:nvSpPr>
          <p:spPr>
            <a:xfrm>
              <a:off x="4755843" y="3107737"/>
              <a:ext cx="4056076" cy="374332"/>
            </a:xfrm>
            <a:prstGeom prst="rect">
              <a:avLst/>
            </a:prstGeom>
            <a:ln w="15875">
              <a:noFill/>
            </a:ln>
          </p:spPr>
          <p:txBody>
            <a:bodyPr lIns="96423" tIns="48212" rIns="96423" bIns="4821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市政工程投资估算编制办法费用计算表（依据建标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[2007]164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号）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4315150" y="3035884"/>
              <a:ext cx="3857481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3317875" y="6352629"/>
            <a:ext cx="1257300" cy="714375"/>
            <a:chOff x="2215144" y="4047038"/>
            <a:chExt cx="1244730" cy="931601"/>
          </a:xfrm>
        </p:grpSpPr>
        <p:sp>
          <p:nvSpPr>
            <p:cNvPr id="38" name="平行四边形 37"/>
            <p:cNvSpPr/>
            <p:nvPr/>
          </p:nvSpPr>
          <p:spPr>
            <a:xfrm>
              <a:off x="2215144" y="4136058"/>
              <a:ext cx="1120571" cy="842581"/>
            </a:xfrm>
            <a:prstGeom prst="parallelogram">
              <a:avLst>
                <a:gd name="adj" fmla="val 4820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39" name="文本框 12"/>
            <p:cNvSpPr txBox="1"/>
            <p:nvPr/>
          </p:nvSpPr>
          <p:spPr>
            <a:xfrm>
              <a:off x="2392738" y="4047038"/>
              <a:ext cx="1067136" cy="910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937" dirty="0" smtClea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4125119" y="6311354"/>
            <a:ext cx="7548562" cy="739775"/>
            <a:chOff x="4315150" y="3035884"/>
            <a:chExt cx="4496769" cy="540057"/>
          </a:xfrm>
        </p:grpSpPr>
        <p:sp>
          <p:nvSpPr>
            <p:cNvPr id="41" name="矩形 40"/>
            <p:cNvSpPr/>
            <p:nvPr/>
          </p:nvSpPr>
          <p:spPr>
            <a:xfrm>
              <a:off x="4755843" y="3107737"/>
              <a:ext cx="4056076" cy="374332"/>
            </a:xfrm>
            <a:prstGeom prst="rect">
              <a:avLst/>
            </a:prstGeom>
            <a:ln w="15875">
              <a:noFill/>
            </a:ln>
          </p:spPr>
          <p:txBody>
            <a:bodyPr lIns="96423" tIns="48212" rIns="96423" bIns="4821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市政工程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投资估算指标体系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平行四边形 41"/>
            <p:cNvSpPr/>
            <p:nvPr/>
          </p:nvSpPr>
          <p:spPr>
            <a:xfrm>
              <a:off x="4315150" y="3035884"/>
              <a:ext cx="3857481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128555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463" y="0"/>
            <a:ext cx="3189287" cy="122237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2425" y="5340350"/>
            <a:ext cx="1652587" cy="1039813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681" y="6088856"/>
            <a:ext cx="2406650" cy="151288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6257" y="6361906"/>
            <a:ext cx="1154112" cy="727075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4444" y="5074444"/>
            <a:ext cx="1808162" cy="1136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633788" y="1895475"/>
            <a:ext cx="4618037" cy="3644900"/>
            <a:chOff x="3633957" y="1894978"/>
            <a:chExt cx="4618021" cy="3645205"/>
          </a:xfrm>
        </p:grpSpPr>
        <p:sp>
          <p:nvSpPr>
            <p:cNvPr id="44" name="菱形 43"/>
            <p:cNvSpPr/>
            <p:nvPr/>
          </p:nvSpPr>
          <p:spPr>
            <a:xfrm>
              <a:off x="4119730" y="1894978"/>
              <a:ext cx="3646474" cy="3645205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3604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4890" y="2560197"/>
              <a:ext cx="2316155" cy="2314769"/>
            </a:xfrm>
            <a:prstGeom prst="diamond">
              <a:avLst/>
            </a:prstGeom>
            <a:solidFill>
              <a:srgbClr val="00602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8451" y="2938053"/>
              <a:ext cx="1081083" cy="1043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187" spc="844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01</a:t>
              </a:r>
              <a:endParaRPr lang="zh-CN" altLang="en-US" sz="6187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4302292" y="3750921"/>
              <a:ext cx="2955915" cy="4604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编制办法及编制规程</a:t>
              </a:r>
            </a:p>
          </p:txBody>
        </p:sp>
      </p:grpSp>
    </p:spTree>
  </p:cSld>
  <p:clrMapOvr>
    <a:masterClrMapping/>
  </p:clrMapOvr>
  <p:transition spd="slow" advTm="65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>
            <a:stCxn id="0" idx="4"/>
          </p:cNvCxnSpPr>
          <p:nvPr/>
        </p:nvCxnSpPr>
        <p:spPr>
          <a:xfrm flipH="1">
            <a:off x="6410325" y="3459163"/>
            <a:ext cx="0" cy="303688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308725" y="4862513"/>
            <a:ext cx="981075" cy="204787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45" y="4901343"/>
              <a:ext cx="84660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08725" y="3254375"/>
            <a:ext cx="981075" cy="204788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45" y="3144228"/>
              <a:ext cx="84660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7285038" y="3192463"/>
            <a:ext cx="846137" cy="36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5038" y="4813300"/>
            <a:ext cx="846137" cy="387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2007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1331913" y="5210175"/>
            <a:ext cx="4305300" cy="58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建设部关于印发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市政工程投资估算编制办法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的通知（建标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[2007]164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号）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392988" y="3636963"/>
            <a:ext cx="4111625" cy="35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建设项目投资估算编审规程（中价协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[2015]86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号）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燕尾形 20"/>
          <p:cNvSpPr/>
          <p:nvPr/>
        </p:nvSpPr>
        <p:spPr bwMode="auto">
          <a:xfrm>
            <a:off x="3200400" y="3814763"/>
            <a:ext cx="3913188" cy="614362"/>
          </a:xfrm>
          <a:prstGeom prst="chevron">
            <a:avLst>
              <a:gd name="adj" fmla="val 6774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燕尾形 23"/>
          <p:cNvSpPr/>
          <p:nvPr/>
        </p:nvSpPr>
        <p:spPr bwMode="auto">
          <a:xfrm rot="10800000">
            <a:off x="5745163" y="5389563"/>
            <a:ext cx="3913187" cy="614362"/>
          </a:xfrm>
          <a:prstGeom prst="chevron">
            <a:avLst>
              <a:gd name="adj" fmla="val 6774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128555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463" y="0"/>
            <a:ext cx="3189287" cy="122237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2425" y="5340350"/>
            <a:ext cx="1652587" cy="1039813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681" y="6088856"/>
            <a:ext cx="2406650" cy="151288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6257" y="6361906"/>
            <a:ext cx="1154112" cy="727075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4444" y="5074444"/>
            <a:ext cx="1808162" cy="1136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633788" y="1895475"/>
            <a:ext cx="6259035" cy="3644900"/>
            <a:chOff x="3633957" y="1894978"/>
            <a:chExt cx="6259013" cy="3645205"/>
          </a:xfrm>
        </p:grpSpPr>
        <p:sp>
          <p:nvSpPr>
            <p:cNvPr id="44" name="菱形 43"/>
            <p:cNvSpPr/>
            <p:nvPr/>
          </p:nvSpPr>
          <p:spPr>
            <a:xfrm>
              <a:off x="4119730" y="1894978"/>
              <a:ext cx="3646474" cy="3645205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3604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4890" y="2560197"/>
              <a:ext cx="2316155" cy="2314769"/>
            </a:xfrm>
            <a:prstGeom prst="diamond">
              <a:avLst/>
            </a:prstGeom>
            <a:solidFill>
              <a:srgbClr val="00602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8451" y="2938053"/>
              <a:ext cx="1081083" cy="1043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187" spc="844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02</a:t>
              </a:r>
              <a:endParaRPr lang="zh-CN" altLang="en-US" sz="6187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3770803" y="3818408"/>
              <a:ext cx="6122167" cy="396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市政工程投资估算编制办法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》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的通知（建标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[2007]164 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号）</a:t>
              </a:r>
              <a:endParaRPr lang="en-GB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65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3"/>
          <p:cNvSpPr txBox="1">
            <a:spLocks/>
          </p:cNvSpPr>
          <p:nvPr/>
        </p:nvSpPr>
        <p:spPr>
          <a:xfrm>
            <a:off x="1460823" y="3472309"/>
            <a:ext cx="8840788" cy="557213"/>
          </a:xfrm>
          <a:prstGeom prst="rect">
            <a:avLst/>
          </a:prstGeom>
        </p:spPr>
        <p:txBody>
          <a:bodyPr anchor="ctr"/>
          <a:lstStyle>
            <a:lvl1pPr marL="0" indent="0" algn="l" defTabSz="964326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3"/>
          <p:cNvSpPr txBox="1">
            <a:spLocks/>
          </p:cNvSpPr>
          <p:nvPr/>
        </p:nvSpPr>
        <p:spPr>
          <a:xfrm>
            <a:off x="828675" y="1861584"/>
            <a:ext cx="8840788" cy="557213"/>
          </a:xfrm>
          <a:prstGeom prst="rect">
            <a:avLst/>
          </a:prstGeom>
        </p:spPr>
        <p:txBody>
          <a:bodyPr anchor="ctr"/>
          <a:lstStyle>
            <a:lvl1pPr marL="0" indent="0" algn="l" defTabSz="964326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070996"/>
              </p:ext>
            </p:extLst>
          </p:nvPr>
        </p:nvGraphicFramePr>
        <p:xfrm>
          <a:off x="-195361" y="1312069"/>
          <a:ext cx="12671181" cy="133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包装程序外壳对象" showAsIcon="1" r:id="rId4" imgW="6162840" imgH="648360" progId="Package">
                  <p:embed/>
                </p:oleObj>
              </mc:Choice>
              <mc:Fallback>
                <p:oleObj name="包装程序外壳对象" showAsIcon="1" r:id="rId4" imgW="6162840" imgH="648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95361" y="1312069"/>
                        <a:ext cx="12671181" cy="1331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128555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463" y="0"/>
            <a:ext cx="3189287" cy="122237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2425" y="5340350"/>
            <a:ext cx="1652587" cy="1039813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681" y="6088856"/>
            <a:ext cx="2406650" cy="151288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6257" y="6361906"/>
            <a:ext cx="1154112" cy="727075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4444" y="5074444"/>
            <a:ext cx="1808162" cy="1136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633788" y="1895475"/>
            <a:ext cx="5518115" cy="3644900"/>
            <a:chOff x="3633957" y="1894978"/>
            <a:chExt cx="5518096" cy="3645205"/>
          </a:xfrm>
        </p:grpSpPr>
        <p:sp>
          <p:nvSpPr>
            <p:cNvPr id="44" name="菱形 43"/>
            <p:cNvSpPr/>
            <p:nvPr/>
          </p:nvSpPr>
          <p:spPr>
            <a:xfrm>
              <a:off x="4119730" y="1894978"/>
              <a:ext cx="3646474" cy="3645205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3604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4890" y="2560197"/>
              <a:ext cx="2316155" cy="2314769"/>
            </a:xfrm>
            <a:prstGeom prst="diamond">
              <a:avLst/>
            </a:prstGeom>
            <a:solidFill>
              <a:srgbClr val="00602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8451" y="2938053"/>
              <a:ext cx="1081083" cy="1043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187" spc="844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03</a:t>
              </a:r>
              <a:endParaRPr lang="zh-CN" altLang="en-US" sz="6187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3834590" y="3965010"/>
              <a:ext cx="5317463" cy="3693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建设项目投资估算编审规程（ 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CECA GC1-2015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ransition spd="slow" advTm="65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700000">
            <a:off x="5630317" y="3864325"/>
            <a:ext cx="1045053" cy="1540080"/>
            <a:chOff x="3124200" y="2114550"/>
            <a:chExt cx="1447800" cy="2133600"/>
          </a:xfrm>
          <a:solidFill>
            <a:schemeClr val="accent2"/>
          </a:solidFill>
        </p:grpSpPr>
        <p:sp>
          <p:nvSpPr>
            <p:cNvPr id="8" name="Oval 7"/>
            <p:cNvSpPr/>
            <p:nvPr/>
          </p:nvSpPr>
          <p:spPr>
            <a:xfrm>
              <a:off x="3124200" y="2800350"/>
              <a:ext cx="1447800" cy="1447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3352800" y="2114550"/>
              <a:ext cx="990600" cy="9144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107"/>
          <p:cNvSpPr>
            <a:spLocks noEditPoints="1"/>
          </p:cNvSpPr>
          <p:nvPr/>
        </p:nvSpPr>
        <p:spPr bwMode="auto">
          <a:xfrm>
            <a:off x="6654800" y="5448300"/>
            <a:ext cx="360363" cy="365125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11650" tIns="55825" rIns="111650" bIns="55825"/>
          <a:lstStyle/>
          <a:p>
            <a:pPr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74"/>
          <p:cNvSpPr>
            <a:spLocks noEditPoints="1"/>
          </p:cNvSpPr>
          <p:nvPr/>
        </p:nvSpPr>
        <p:spPr bwMode="auto">
          <a:xfrm>
            <a:off x="6642100" y="3778250"/>
            <a:ext cx="390525" cy="30321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11650" tIns="55825" rIns="111650" bIns="55825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48"/>
          <p:cNvSpPr>
            <a:spLocks noEditPoints="1"/>
          </p:cNvSpPr>
          <p:nvPr/>
        </p:nvSpPr>
        <p:spPr bwMode="auto">
          <a:xfrm>
            <a:off x="5775325" y="4586288"/>
            <a:ext cx="396875" cy="382587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11650" tIns="55825" rIns="111650" bIns="55825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1"/>
          <p:cNvSpPr>
            <a:spLocks noEditPoints="1"/>
          </p:cNvSpPr>
          <p:nvPr/>
        </p:nvSpPr>
        <p:spPr bwMode="auto">
          <a:xfrm>
            <a:off x="5745163" y="2884488"/>
            <a:ext cx="379412" cy="307975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11650" tIns="55825" rIns="111650" bIns="55825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6173788" y="4954588"/>
            <a:ext cx="257175" cy="27781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574"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6167438" y="3279775"/>
            <a:ext cx="255587" cy="2778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574"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354763" y="4129088"/>
            <a:ext cx="255587" cy="27622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574"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54763" y="2408238"/>
            <a:ext cx="255587" cy="27622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574"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2" name="文本占位符 3"/>
          <p:cNvSpPr txBox="1">
            <a:spLocks/>
          </p:cNvSpPr>
          <p:nvPr/>
        </p:nvSpPr>
        <p:spPr>
          <a:xfrm>
            <a:off x="828675" y="273050"/>
            <a:ext cx="2981325" cy="557213"/>
          </a:xfrm>
          <a:prstGeom prst="rect">
            <a:avLst/>
          </a:prstGeom>
        </p:spPr>
        <p:txBody>
          <a:bodyPr anchor="ctr"/>
          <a:lstStyle>
            <a:lvl1pPr marL="0" indent="0" algn="l" defTabSz="964326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768794"/>
              </p:ext>
            </p:extLst>
          </p:nvPr>
        </p:nvGraphicFramePr>
        <p:xfrm>
          <a:off x="3221038" y="1349375"/>
          <a:ext cx="6415087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Acrobat Document" r:id="rId4" imgW="6415776" imgH="4533761" progId="Acrobat.Document.11">
                  <p:embed/>
                </p:oleObj>
              </mc:Choice>
              <mc:Fallback>
                <p:oleObj name="Acrobat Document" r:id="rId4" imgW="6415776" imgH="45337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1038" y="1349375"/>
                        <a:ext cx="6415087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2888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128555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463" y="0"/>
            <a:ext cx="3189287" cy="122237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2425" y="5340350"/>
            <a:ext cx="1652587" cy="1039813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681" y="6088856"/>
            <a:ext cx="2406650" cy="151288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6257" y="6361906"/>
            <a:ext cx="1154112" cy="727075"/>
          </a:xfrm>
          <a:prstGeom prst="triangle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4444" y="5074444"/>
            <a:ext cx="1808162" cy="1136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633788" y="1895475"/>
            <a:ext cx="4618037" cy="3644900"/>
            <a:chOff x="3633957" y="1894978"/>
            <a:chExt cx="4618021" cy="3645205"/>
          </a:xfrm>
        </p:grpSpPr>
        <p:sp>
          <p:nvSpPr>
            <p:cNvPr id="44" name="菱形 43"/>
            <p:cNvSpPr/>
            <p:nvPr/>
          </p:nvSpPr>
          <p:spPr>
            <a:xfrm>
              <a:off x="4119730" y="1894978"/>
              <a:ext cx="3646474" cy="3645205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3604" y="1914030"/>
              <a:ext cx="3608374" cy="3607102"/>
            </a:xfrm>
            <a:prstGeom prst="diamond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4890" y="2560197"/>
              <a:ext cx="2316155" cy="2314769"/>
            </a:xfrm>
            <a:prstGeom prst="diamond">
              <a:avLst/>
            </a:prstGeom>
            <a:solidFill>
              <a:srgbClr val="00602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8451" y="2938053"/>
              <a:ext cx="1081083" cy="1043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187" spc="844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04</a:t>
              </a:r>
              <a:endParaRPr lang="zh-CN" altLang="en-US" sz="6187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3834590" y="3814427"/>
              <a:ext cx="4108803" cy="3693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市政工程投资估算编制办法费用计算表</a:t>
              </a:r>
            </a:p>
          </p:txBody>
        </p:sp>
      </p:grpSp>
    </p:spTree>
  </p:cSld>
  <p:clrMapOvr>
    <a:masterClrMapping/>
  </p:clrMapOvr>
  <p:transition spd="slow" advTm="65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3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02B"/>
      </a:accent1>
      <a:accent2>
        <a:srgbClr val="92D050"/>
      </a:accent2>
      <a:accent3>
        <a:srgbClr val="00602B"/>
      </a:accent3>
      <a:accent4>
        <a:srgbClr val="92D050"/>
      </a:accent4>
      <a:accent5>
        <a:srgbClr val="00602B"/>
      </a:accent5>
      <a:accent6>
        <a:srgbClr val="92D050"/>
      </a:accent6>
      <a:hlink>
        <a:srgbClr val="00602B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自定义</PresentationFormat>
  <Paragraphs>58</Paragraphs>
  <Slides>13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1_自定义设计方案</vt:lpstr>
      <vt:lpstr>包装程序外壳对象</vt:lpstr>
      <vt:lpstr>Acrobat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003-环保公益</dc:title>
  <dc:creator/>
  <cp:lastModifiedBy/>
  <cp:revision>1</cp:revision>
  <dcterms:created xsi:type="dcterms:W3CDTF">2016-10-17T14:00:15Z</dcterms:created>
  <dcterms:modified xsi:type="dcterms:W3CDTF">2022-12-09T15:10:58Z</dcterms:modified>
</cp:coreProperties>
</file>